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1"/>
    <p:restoredTop sz="94630"/>
  </p:normalViewPr>
  <p:slideViewPr>
    <p:cSldViewPr snapToGrid="0" snapToObjects="1">
      <p:cViewPr varScale="1">
        <p:scale>
          <a:sx n="79" d="100"/>
          <a:sy n="79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860D6B-4B03-744F-9FE5-56CC883A05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A29EF-204B-9E49-96BF-10B2861F1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D0CED-78CE-F449-8FF7-9FE11BC52E45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34ABB-435A-174C-9E63-33DE41A17F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Syllabus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6443E-873F-284A-B47A-D91DDD7D9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ADFA4-2AF3-F34E-BEA0-E8EBCF425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3448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F44CE-D1A2-3549-89C5-3537AA940F51}" type="datetimeFigureOut">
              <a:rPr lang="en-US" smtClean="0"/>
              <a:t>10/27/18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Syllabus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F6006-E59E-4947-8707-F9D36EBEB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99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9141F-69C4-45D8-B025-F1792C34F5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52096"/>
            <a:ext cx="7891272" cy="158063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3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3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0038"/>
            <a:ext cx="11387137" cy="127158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43075"/>
            <a:ext cx="11387137" cy="4429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6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6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285750"/>
            <a:ext cx="11544299" cy="13287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038" y="1829372"/>
            <a:ext cx="5929311" cy="4342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3" y="1829372"/>
            <a:ext cx="5480113" cy="4342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0039" y="6272784"/>
            <a:ext cx="7115746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1463" y="6272784"/>
            <a:ext cx="714432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1463" y="200025"/>
            <a:ext cx="11572875" cy="1285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7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4313" y="6272784"/>
            <a:ext cx="720147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58100" y="0"/>
            <a:ext cx="45338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212" y="371475"/>
            <a:ext cx="4158996" cy="1156957"/>
          </a:xfrm>
        </p:spPr>
        <p:txBody>
          <a:bodyPr anchor="t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371475"/>
            <a:ext cx="7221283" cy="5638116"/>
          </a:xfrm>
        </p:spPr>
        <p:txBody>
          <a:bodyPr anchor="t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2212" y="1743075"/>
            <a:ext cx="4158996" cy="42665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03740" y="6272784"/>
            <a:ext cx="2934236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613" y="6272784"/>
            <a:ext cx="708717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5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7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70332"/>
            <a:ext cx="11244263" cy="135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928813"/>
            <a:ext cx="11244263" cy="424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72784"/>
            <a:ext cx="6958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Dr. Malak Abdullah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36.com/category/coding-data-science-analytics/" TargetMode="External"/><Relationship Id="rId2" Type="http://schemas.openxmlformats.org/officeDocument/2006/relationships/hyperlink" Target="https://github.com/pandas-dev/pandas/blob/master/doc/cheatsheet/Pandas_Cheat_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36.com/pandas-tutorial-3-important-data-formatting-methods-merge-sort-reset_index-filln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6613-A60B-F84D-81C0-B833A24D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n-US" sz="5400" dirty="0"/>
              <a:t>Data Science with Python</a:t>
            </a:r>
            <a:br>
              <a:rPr lang="en-US" sz="5400" dirty="0"/>
            </a:br>
            <a:r>
              <a:rPr lang="en-US" sz="3200" dirty="0"/>
              <a:t>CS 498 (Special Topics in Computer Science)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Pandas</a:t>
            </a:r>
            <a:br>
              <a:rPr lang="en-US" sz="3200" dirty="0"/>
            </a:br>
            <a:r>
              <a:rPr lang="en-US" sz="3200" dirty="0"/>
              <a:t>Python and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7EAB4-3CB7-F64A-87A8-6ADB313E9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8163"/>
            <a:ext cx="9144000" cy="13937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Dr. Malak Abdullah</a:t>
            </a:r>
          </a:p>
          <a:p>
            <a:pPr algn="ctr"/>
            <a:r>
              <a:rPr lang="en-US" dirty="0"/>
              <a:t>Computer Science Department</a:t>
            </a:r>
          </a:p>
          <a:p>
            <a:pPr algn="ctr"/>
            <a:r>
              <a:rPr lang="en-US" dirty="0"/>
              <a:t>Jordan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90310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B024-141E-C846-902E-621E2103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Functions can be used after each other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198B-BB9E-714D-B682-A2520A30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combine these two selection methods: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ar-SA" dirty="0"/>
              <a:t>	</a:t>
            </a:r>
            <a:r>
              <a:rPr lang="en-US" dirty="0" err="1"/>
              <a:t>article_read.head</a:t>
            </a:r>
            <a:r>
              <a:rPr lang="en-US" dirty="0"/>
              <a:t>()[['country', '</a:t>
            </a:r>
            <a:r>
              <a:rPr lang="en-US" dirty="0" err="1"/>
              <a:t>user_id</a:t>
            </a:r>
            <a:r>
              <a:rPr lang="en-US" dirty="0"/>
              <a:t>’]]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same as:</a:t>
            </a:r>
          </a:p>
          <a:p>
            <a:pPr marL="0" indent="0">
              <a:buNone/>
            </a:pPr>
            <a:r>
              <a:rPr lang="ar-SA" dirty="0"/>
              <a:t>	</a:t>
            </a:r>
            <a:r>
              <a:rPr lang="en-US" dirty="0" err="1"/>
              <a:t>article_read</a:t>
            </a:r>
            <a:r>
              <a:rPr lang="en-US" dirty="0"/>
              <a:t>[['country', '</a:t>
            </a:r>
            <a:r>
              <a:rPr lang="en-US" dirty="0" err="1"/>
              <a:t>user_id</a:t>
            </a:r>
            <a:r>
              <a:rPr lang="en-US" dirty="0"/>
              <a:t>']].head()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96AD7-4419-034F-9CFD-3B459174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A83E6-919E-CC42-938A-C7AE88EE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7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2037-609C-A547-8564-08503B65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b="1" dirty="0"/>
              <a:t>Data aggregation – in 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B28A-5E73-9C4C-AE3F-B055D339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6493651" cy="4429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do five things with this data: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count the number of rows (the number of animals) in zoo!</a:t>
            </a:r>
          </a:p>
          <a:p>
            <a:r>
              <a:rPr lang="en-US" dirty="0"/>
              <a:t>Let’s calculate the total </a:t>
            </a:r>
            <a:r>
              <a:rPr lang="en-US" dirty="0" err="1"/>
              <a:t>water_need</a:t>
            </a:r>
            <a:r>
              <a:rPr lang="en-US" dirty="0"/>
              <a:t> of the animals!</a:t>
            </a:r>
          </a:p>
          <a:p>
            <a:r>
              <a:rPr lang="en-US" dirty="0"/>
              <a:t>Let’s find out which is the smallest </a:t>
            </a:r>
            <a:r>
              <a:rPr lang="en-US" dirty="0" err="1"/>
              <a:t>water_need</a:t>
            </a:r>
            <a:r>
              <a:rPr lang="en-US" dirty="0"/>
              <a:t> value!</a:t>
            </a:r>
          </a:p>
          <a:p>
            <a:r>
              <a:rPr lang="en-US" dirty="0"/>
              <a:t>And then the greatest </a:t>
            </a:r>
            <a:r>
              <a:rPr lang="en-US" dirty="0" err="1"/>
              <a:t>water_need</a:t>
            </a:r>
            <a:r>
              <a:rPr lang="en-US" dirty="0"/>
              <a:t> value!</a:t>
            </a:r>
          </a:p>
          <a:p>
            <a:r>
              <a:rPr lang="en-US" dirty="0"/>
              <a:t>And eventually the average </a:t>
            </a:r>
            <a:r>
              <a:rPr lang="en-US" dirty="0" err="1"/>
              <a:t>water_need</a:t>
            </a:r>
            <a:r>
              <a:rPr lang="en-US" dirty="0"/>
              <a:t>!</a:t>
            </a:r>
          </a:p>
          <a:p>
            <a:pPr marL="182880" indent="-182880" algn="r" defTabSz="914400" rtl="1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698BE-8DB5-554D-8190-87BDAC64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CC6FC-DE1F-1448-AF19-A8169B17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5E89B-BB02-AC42-8DA3-904303545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4" t="10588" r="32972" b="16470"/>
          <a:stretch/>
        </p:blipFill>
        <p:spPr>
          <a:xfrm>
            <a:off x="6881129" y="1196595"/>
            <a:ext cx="4356847" cy="56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659F-B81C-9F4B-83D6-D807B792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Pandas Data Aggregation: .count()  .sum()   .min()     .max()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BA47C-C0F8-2F46-A5DB-4A73E308B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283" b="2435"/>
          <a:stretch/>
        </p:blipFill>
        <p:spPr>
          <a:xfrm>
            <a:off x="5585065" y="2054512"/>
            <a:ext cx="3971365" cy="10284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E751-7AC6-F546-8521-25855FD0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3DCF0-6640-CB4A-926D-F3AC73BF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62FB2-8EC9-B049-B570-08FFF638B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5" t="9804" r="48938" b="70589"/>
          <a:stretch/>
        </p:blipFill>
        <p:spPr>
          <a:xfrm>
            <a:off x="314325" y="1708044"/>
            <a:ext cx="3881157" cy="2553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06D7BF-2BD9-A144-8078-42C67744B07B}"/>
              </a:ext>
            </a:extLst>
          </p:cNvPr>
          <p:cNvSpPr/>
          <p:nvPr/>
        </p:nvSpPr>
        <p:spPr>
          <a:xfrm>
            <a:off x="558765" y="4662820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zoo[['animal']].count()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5694B-DFCB-504F-ADEE-CC421D95C0B4}"/>
              </a:ext>
            </a:extLst>
          </p:cNvPr>
          <p:cNvSpPr/>
          <p:nvPr/>
        </p:nvSpPr>
        <p:spPr>
          <a:xfrm>
            <a:off x="558765" y="5248869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zoo.animal.count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()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6D349-79F2-6741-82A1-9183F4014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9283" b="2055"/>
          <a:stretch/>
        </p:blipFill>
        <p:spPr>
          <a:xfrm>
            <a:off x="5585065" y="3183338"/>
            <a:ext cx="3971365" cy="1007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1700B-1800-234E-A726-B897C9EFC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559" b="3361"/>
          <a:stretch/>
        </p:blipFill>
        <p:spPr>
          <a:xfrm>
            <a:off x="5611959" y="4291283"/>
            <a:ext cx="3944471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EC96-55D4-1943-BEC2-8DD8A70E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Pandas Data aggregation #5 and #6: .mean() and .median()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D82A6A-A57A-D249-9B1F-936659A73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2" y="2106425"/>
            <a:ext cx="9753600" cy="1066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6C3B8-7700-F946-8720-2EA5E73A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ABDA9-BE9D-6544-86A1-5FE025A3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56C65-EFEC-F548-9A92-82E4E7AF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2" y="3720870"/>
            <a:ext cx="9753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A732-7E7B-0442-AFEA-F6DEAEA6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Grouping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93B1-2CE2-E643-8C0A-0AADCED4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20D5E-269F-714A-B63B-882FEB44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1DC59-B0EE-A44A-AF13-81F6E86B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99B09-9B48-0A4F-A78A-EE0DC1A89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4" t="9411" r="49918" b="36079"/>
          <a:stretch/>
        </p:blipFill>
        <p:spPr>
          <a:xfrm>
            <a:off x="314324" y="1277260"/>
            <a:ext cx="7108451" cy="54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2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C1B2-41DF-1741-8F3A-BE3FE90B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Pandas .</a:t>
            </a:r>
            <a:r>
              <a:rPr lang="en-US" b="1" dirty="0" err="1"/>
              <a:t>groupby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35FB7D-FDE1-4F44-973D-E87F5940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840"/>
          <a:stretch/>
        </p:blipFill>
        <p:spPr>
          <a:xfrm>
            <a:off x="5498161" y="2454462"/>
            <a:ext cx="6453047" cy="3263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E37E-C17C-9A4F-A5A3-E571CDFF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93DB-B84B-D24F-9922-378AF9DB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B4390-F76E-9E49-8D6A-96B3C0051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9" t="9804" r="70261" b="59216"/>
          <a:stretch/>
        </p:blipFill>
        <p:spPr>
          <a:xfrm>
            <a:off x="314325" y="1571625"/>
            <a:ext cx="5144052" cy="4146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565E5-6581-ED46-8C11-F9ED3CA12969}"/>
              </a:ext>
            </a:extLst>
          </p:cNvPr>
          <p:cNvSpPr txBox="1"/>
          <p:nvPr/>
        </p:nvSpPr>
        <p:spPr>
          <a:xfrm>
            <a:off x="7342094" y="1900040"/>
            <a:ext cx="3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for </a:t>
            </a:r>
            <a:r>
              <a:rPr lang="en-US" dirty="0" err="1"/>
              <a:t>unique_id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32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0DD6-63F2-B54D-B63C-B6BCB83B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Pandas Merge (a.k.a. “joining” </a:t>
            </a:r>
            <a:r>
              <a:rPr lang="en-US" b="1" dirty="0" err="1"/>
              <a:t>dataframes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445EB-47B1-F94B-AC7F-8B4A1201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28875"/>
            <a:ext cx="5794834" cy="4429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68957-A2F5-594B-9A63-FDB0B9CD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86531-F3B4-4043-97FA-287F3550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F5713-4C27-664E-9214-146E24D6FB24}"/>
              </a:ext>
            </a:extLst>
          </p:cNvPr>
          <p:cNvSpPr txBox="1"/>
          <p:nvPr/>
        </p:nvSpPr>
        <p:spPr>
          <a:xfrm>
            <a:off x="736670" y="1843659"/>
            <a:ext cx="392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have two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2B06B-7BDD-314F-8993-8EE0B9AE54C9}"/>
              </a:ext>
            </a:extLst>
          </p:cNvPr>
          <p:cNvSpPr/>
          <p:nvPr/>
        </p:nvSpPr>
        <p:spPr>
          <a:xfrm>
            <a:off x="5794834" y="1520493"/>
            <a:ext cx="4871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Lato"/>
              </a:rPr>
              <a:t>We want to merge these two pandas </a:t>
            </a:r>
            <a:r>
              <a:rPr lang="en-US" dirty="0" err="1">
                <a:solidFill>
                  <a:srgbClr val="333333"/>
                </a:solidFill>
                <a:latin typeface="Lato"/>
              </a:rPr>
              <a:t>dataframes</a:t>
            </a:r>
            <a:r>
              <a:rPr lang="en-US" dirty="0">
                <a:solidFill>
                  <a:srgbClr val="333333"/>
                </a:solidFill>
                <a:latin typeface="Lato"/>
              </a:rPr>
              <a:t> into one big </a:t>
            </a:r>
            <a:r>
              <a:rPr lang="en-US" dirty="0" err="1">
                <a:solidFill>
                  <a:srgbClr val="333333"/>
                </a:solidFill>
                <a:latin typeface="Lato"/>
              </a:rPr>
              <a:t>dataframe</a:t>
            </a:r>
            <a:r>
              <a:rPr lang="en-US" dirty="0">
                <a:solidFill>
                  <a:srgbClr val="333333"/>
                </a:solidFill>
                <a:latin typeface="Lato"/>
              </a:rPr>
              <a:t>. 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997E5-C0A3-1A40-8B20-0639A9CE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93" y="2166824"/>
            <a:ext cx="3306130" cy="44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5DC-7869-0146-B0F1-A7EEA10B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where are all the lions? 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A52416-BFB5-BA44-9BAA-37BAB1D0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2801" y="225504"/>
            <a:ext cx="4458661" cy="6047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DB110-F13B-944C-8A3E-56F4339C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5032C-1957-314C-A64E-4973043F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09DA-A2B1-FD46-87FD-E5046144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SQL JOIN types and pandas merge types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6FCB0-BBF4-304F-A9BD-96B637D96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957" y="1571625"/>
            <a:ext cx="6859479" cy="51714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CAFC1-27B6-0545-BF84-3A2F10CD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5287A-B883-AA46-B596-35B82D19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6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19F6-0A7C-934D-A28C-DF544A41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outer and left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E459B3-497F-4A4B-846A-D91383FC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213079"/>
            <a:ext cx="3639111" cy="56449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61EC9-D57F-6244-B1B2-7B62879B7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917E1-AAA3-9C4B-B64E-63309662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96219-B252-B84A-9008-5DF59959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57" y="0"/>
            <a:ext cx="441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Pandas?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 is one of the most popular Python libraries for Data Science and Analytics. </a:t>
            </a:r>
          </a:p>
          <a:p>
            <a:r>
              <a:rPr lang="en-US" dirty="0"/>
              <a:t>I</a:t>
            </a:r>
            <a:r>
              <a:rPr lang="en-US"/>
              <a:t>t </a:t>
            </a:r>
            <a:r>
              <a:rPr lang="en-US" dirty="0"/>
              <a:t>is built on top of </a:t>
            </a:r>
            <a:r>
              <a:rPr lang="en-US" dirty="0" err="1"/>
              <a:t>Numpy</a:t>
            </a:r>
            <a:r>
              <a:rPr lang="en-US" dirty="0"/>
              <a:t>. This means that </a:t>
            </a:r>
            <a:r>
              <a:rPr lang="en-US" dirty="0" err="1"/>
              <a:t>Numpy</a:t>
            </a:r>
            <a:r>
              <a:rPr lang="en-US" dirty="0"/>
              <a:t> is required by pandas</a:t>
            </a:r>
          </a:p>
          <a:p>
            <a:r>
              <a:rPr lang="en-US" dirty="0"/>
              <a:t>It’s the “SQL of Python.” Why? Because pandas helps you to manage two-dimensional data tables in Python. 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pandas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8EDF9-407A-C64A-8C31-A5853505F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8" t="25417" r="17320" b="34509"/>
          <a:stretch/>
        </p:blipFill>
        <p:spPr>
          <a:xfrm>
            <a:off x="4359729" y="2953995"/>
            <a:ext cx="6875299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6B05-9797-B84A-A0BA-6939D456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AD5F6B-5F21-3446-8E54-0876FAB6F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827" y="229626"/>
            <a:ext cx="3682587" cy="64082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D995-7FD5-DA44-8AF5-C9FA4131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7E879-17F4-8249-8D28-8FC5E097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2563F-D085-3347-B05D-BFDE343A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52" y="4767"/>
            <a:ext cx="519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54C7-DAA0-F442-87CC-B0427936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Pandas_Cheat_Sheet.pdf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E1D6-2827-2B48-937D-890F7049F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https://github.com/pandas-dev/pandas/blob/master/doc/cheatsheet/Pandas_Cheat_Sheet.pdf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References: The resource of the slides has been taken from  “In </a:t>
            </a:r>
            <a:r>
              <a:rPr lang="en-US" dirty="0">
                <a:hlinkClick r:id="rId3"/>
              </a:rPr>
              <a:t>Coding In Data Science and Analytics</a:t>
            </a:r>
            <a:r>
              <a:rPr lang="en-US" dirty="0"/>
              <a:t>”    (</a:t>
            </a:r>
            <a:r>
              <a:rPr lang="en-US" dirty="0">
                <a:hlinkClick r:id="rId4"/>
              </a:rPr>
              <a:t>August 13, 2018</a:t>
            </a:r>
            <a:r>
              <a:rPr lang="en-US" dirty="0"/>
              <a:t>)</a:t>
            </a:r>
          </a:p>
          <a:p>
            <a:r>
              <a:rPr lang="en-US" dirty="0"/>
              <a:t>https://data36.com/pandas-tutorial-1-basics-reading-data-files-dataframes-data-selection/</a:t>
            </a:r>
          </a:p>
          <a:p>
            <a:r>
              <a:rPr lang="en-US" dirty="0"/>
              <a:t>https://data36.com/pandas-tutorial-2-aggregation-and-grouping/</a:t>
            </a:r>
          </a:p>
          <a:p>
            <a:r>
              <a:rPr lang="en-US" dirty="0"/>
              <a:t>https://data36.com/pandas-tutorial-3-important-data-formatting-methods-merge-sort-reset_index-fillna/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EC0A9-AEC2-6B44-A889-F7FDF9FA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065F4-2BCB-464B-B602-F32F9220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2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46B6-4082-3B4B-9C81-4E583683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Pandas data structures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D47C-1A3F-B145-B670-68E9EF53D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9188904" cy="4429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types of data structures in pandas: </a:t>
            </a:r>
            <a:r>
              <a:rPr lang="en-US" b="1" dirty="0"/>
              <a:t>Series</a:t>
            </a:r>
            <a:r>
              <a:rPr lang="en-US" dirty="0"/>
              <a:t> and </a:t>
            </a:r>
            <a:r>
              <a:rPr lang="en-US" b="1" dirty="0" err="1"/>
              <a:t>DataFrames</a:t>
            </a:r>
            <a:r>
              <a:rPr lang="en-US" b="1" dirty="0"/>
              <a:t>:</a:t>
            </a:r>
            <a:endParaRPr lang="en-US" dirty="0"/>
          </a:p>
          <a:p>
            <a:r>
              <a:rPr lang="en-US" b="1" u="sng" dirty="0"/>
              <a:t>Series:</a:t>
            </a:r>
            <a:r>
              <a:rPr lang="en-US" dirty="0"/>
              <a:t> a pandas Series is a one dimensional data structure (</a:t>
            </a:r>
            <a:r>
              <a:rPr lang="en-US" i="1" dirty="0"/>
              <a:t>“a one dimensional </a:t>
            </a:r>
            <a:r>
              <a:rPr lang="en-US" i="1" dirty="0" err="1"/>
              <a:t>ndarray</a:t>
            </a:r>
            <a:r>
              <a:rPr lang="en-US" i="1" dirty="0"/>
              <a:t>”</a:t>
            </a:r>
            <a:r>
              <a:rPr lang="en-US" dirty="0"/>
              <a:t>) that can store values — and for every value it holds a unique index, too.</a:t>
            </a:r>
          </a:p>
          <a:p>
            <a:r>
              <a:rPr lang="en-US" b="1" u="sng" dirty="0" err="1"/>
              <a:t>DataFrame</a:t>
            </a:r>
            <a:r>
              <a:rPr lang="en-US" b="1" u="sng" dirty="0"/>
              <a:t>:</a:t>
            </a:r>
            <a:r>
              <a:rPr lang="en-US" dirty="0"/>
              <a:t> a pandas </a:t>
            </a:r>
            <a:r>
              <a:rPr lang="en-US" dirty="0" err="1"/>
              <a:t>DataFrame</a:t>
            </a:r>
            <a:r>
              <a:rPr lang="en-US" dirty="0"/>
              <a:t> is a two (or more) dimensional data structure – basically a table with rows and columns. The columns have names and the rows have indexes.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F083-676D-DE49-809D-C01372E4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E8792-D197-6149-9333-2A35243E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DB873-30BE-A44E-B496-A753A0AEE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6"/>
          <a:stretch/>
        </p:blipFill>
        <p:spPr>
          <a:xfrm>
            <a:off x="9424998" y="1571625"/>
            <a:ext cx="2767002" cy="3881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D8D76-E9CE-B04A-ACA6-071246871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3" t="245" r="20604" b="-245"/>
          <a:stretch/>
        </p:blipFill>
        <p:spPr>
          <a:xfrm>
            <a:off x="1861458" y="4114118"/>
            <a:ext cx="5306785" cy="276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772C-C160-9E41-BEBD-727DE8D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Loading a .csv file into a pandas </a:t>
            </a:r>
            <a:r>
              <a:rPr lang="en-US" b="1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A46B-BB6C-9140-9842-E5B3E13F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function for it, called </a:t>
            </a:r>
            <a:r>
              <a:rPr lang="en-US" dirty="0" err="1"/>
              <a:t>read_csv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CA7E1-2942-AA45-A0A3-5739CA36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032C2-5B7C-534F-9AB1-8E41A025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AB173-6630-1B49-A162-D280FDDC2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7" t="10239" r="24008" b="48822"/>
          <a:stretch/>
        </p:blipFill>
        <p:spPr>
          <a:xfrm>
            <a:off x="194920" y="2280597"/>
            <a:ext cx="7696351" cy="4440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D97EFE-32D2-2E42-915E-B5E9750EA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40" t="17409" r="48448" b="54509"/>
          <a:stretch/>
        </p:blipFill>
        <p:spPr>
          <a:xfrm>
            <a:off x="7927876" y="935831"/>
            <a:ext cx="3736981" cy="38782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C47E2B-820C-0C47-9086-CEF9E99FD79D}"/>
              </a:ext>
            </a:extLst>
          </p:cNvPr>
          <p:cNvSpPr/>
          <p:nvPr/>
        </p:nvSpPr>
        <p:spPr>
          <a:xfrm>
            <a:off x="3314904" y="5072455"/>
            <a:ext cx="4320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Lato"/>
              </a:rPr>
              <a:t>The numbers on the left are the indexes. And the column names on the top are picked up from the first row of our </a:t>
            </a:r>
            <a:r>
              <a:rPr lang="en-US" dirty="0" err="1">
                <a:solidFill>
                  <a:srgbClr val="333333"/>
                </a:solidFill>
                <a:latin typeface="Lato"/>
              </a:rPr>
              <a:t>zoo.csv</a:t>
            </a:r>
            <a:r>
              <a:rPr lang="en-US" dirty="0">
                <a:solidFill>
                  <a:srgbClr val="333333"/>
                </a:solidFill>
                <a:latin typeface="Lato"/>
              </a:rPr>
              <a:t>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0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6FA8-EB1A-EE41-B24F-989D431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name of the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856A-A714-A84E-8603-7CF21B49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3CF81-0E1A-3F46-8596-DE9DEADD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F9F3-402E-8042-8D4A-BB8DEC8D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969CE-CD6F-AD4A-91DB-1DB85890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t="10588" r="24183" b="49804"/>
          <a:stretch/>
        </p:blipFill>
        <p:spPr>
          <a:xfrm>
            <a:off x="314325" y="1535909"/>
            <a:ext cx="8488037" cy="48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0A36-55E6-1741-9032-562044D1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Print a sample of your </a:t>
            </a:r>
            <a:r>
              <a:rPr lang="en-US" b="1" dirty="0" err="1"/>
              <a:t>dataframe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0A89-53BB-7C4B-AE69-C86B24C6C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6664329" cy="442912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article_read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('</a:t>
            </a:r>
            <a:r>
              <a:rPr lang="en-US" dirty="0" err="1"/>
              <a:t>pandas_tutorial_read.csv</a:t>
            </a:r>
            <a:r>
              <a:rPr lang="en-US" dirty="0"/>
              <a:t>', delimiter=';', names = ['</a:t>
            </a:r>
            <a:r>
              <a:rPr lang="en-US" dirty="0" err="1"/>
              <a:t>my_datetime</a:t>
            </a:r>
            <a:r>
              <a:rPr lang="en-US" dirty="0"/>
              <a:t>', 'event', 'country', '</a:t>
            </a:r>
            <a:r>
              <a:rPr lang="en-US" dirty="0" err="1"/>
              <a:t>user_id</a:t>
            </a:r>
            <a:r>
              <a:rPr lang="en-US" dirty="0"/>
              <a:t>', 'source', 'topic’])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6C75B-C940-044C-8C13-3D68B7AB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0B31B-ED03-8B45-BEE9-950927B9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248BF-BEAC-764A-86DE-144C961D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t="32360" r="32972" b="10000"/>
          <a:stretch/>
        </p:blipFill>
        <p:spPr>
          <a:xfrm>
            <a:off x="7530353" y="1571625"/>
            <a:ext cx="4420855" cy="4603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745D0-717A-EE4E-87B4-CB81477A2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t="9803" r="32972" b="64696"/>
          <a:stretch/>
        </p:blipFill>
        <p:spPr>
          <a:xfrm>
            <a:off x="314325" y="3059280"/>
            <a:ext cx="5779832" cy="26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EFB7-A30C-4347-B34D-CABC5A91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specific columns of your </a:t>
            </a:r>
            <a:r>
              <a:rPr lang="en-US" b="1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6F30-7A29-AE44-BD7F-B7C7A50B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0B4ED-C77D-8340-8256-CCF17801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0187F-D2F4-BB4E-A2CA-97B7B1D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F6719-1750-364A-8F19-47E8A0186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0" t="9412" r="39930" b="46275"/>
          <a:stretch/>
        </p:blipFill>
        <p:spPr>
          <a:xfrm>
            <a:off x="314324" y="1595081"/>
            <a:ext cx="4634193" cy="4577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E0ADE-802B-D649-A45E-E2F08BFB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0" t="9413" r="26144" b="37647"/>
          <a:stretch/>
        </p:blipFill>
        <p:spPr>
          <a:xfrm>
            <a:off x="5837852" y="1424668"/>
            <a:ext cx="5793316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6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169C-8375-084D-8E6D-95BEAF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retrieve by using the following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89D0-C9F1-8D48-BBD7-AE0774B3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71C63-01BC-7641-9EC1-F2C2ED54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7EB66-AD56-A344-8EBC-88018CD7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9A138-C06F-6147-A5FE-42EE4CB9D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t="9412" r="44771" b="58039"/>
          <a:stretch/>
        </p:blipFill>
        <p:spPr>
          <a:xfrm>
            <a:off x="1775011" y="1571625"/>
            <a:ext cx="5486400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7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401E-75D3-F047-8429-5FC60860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Filter for specific values in your </a:t>
            </a:r>
            <a:r>
              <a:rPr lang="en-US" b="1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A270-B8F3-3E43-8087-42E505CCF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5521699" cy="4429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say, you want to see a list of only the users who came from the ‘SEO’ source. In this case you have to filter for the ‘SEO’ value in the ‘source’ column: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article_read</a:t>
            </a:r>
            <a:r>
              <a:rPr lang="en-US" dirty="0"/>
              <a:t>[</a:t>
            </a:r>
            <a:r>
              <a:rPr lang="en-US" dirty="0" err="1"/>
              <a:t>article_read.source</a:t>
            </a:r>
            <a:r>
              <a:rPr lang="en-US" dirty="0"/>
              <a:t> == 'SEO’]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 </a:t>
            </a:r>
            <a:r>
              <a:rPr lang="en-US" dirty="0" err="1"/>
              <a:t>article_read.source</a:t>
            </a:r>
            <a:r>
              <a:rPr lang="en-US" dirty="0"/>
              <a:t> column’s value 'SEO' or not? The results are </a:t>
            </a:r>
            <a:r>
              <a:rPr lang="en-US" dirty="0" err="1"/>
              <a:t>boolean</a:t>
            </a:r>
            <a:r>
              <a:rPr lang="en-US" dirty="0"/>
              <a:t> values (True or False).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Then from the </a:t>
            </a:r>
            <a:r>
              <a:rPr lang="en-US" dirty="0" err="1"/>
              <a:t>article_read</a:t>
            </a:r>
            <a:r>
              <a:rPr lang="en-US" dirty="0"/>
              <a:t> table, it prints every row where this value is True and doesn’t print any row where it’s False.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E7FCB-39A7-1D44-AC96-FD613136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0391D-8669-214C-9D81-65E629DA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9AC1C-218B-7144-B099-F0FC02DDF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5" t="8628" r="30556" b="65882"/>
          <a:stretch/>
        </p:blipFill>
        <p:spPr>
          <a:xfrm>
            <a:off x="5732910" y="2474477"/>
            <a:ext cx="6459090" cy="28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2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{8AC84E04-EA48-7144-B799-8EF2A9761D6C}tf10001070</Template>
  <TotalTime>11094</TotalTime>
  <Words>534</Words>
  <Application>Microsoft Macintosh PowerPoint</Application>
  <PresentationFormat>Widescreen</PresentationFormat>
  <Paragraphs>103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Lato</vt:lpstr>
      <vt:lpstr>Menlo</vt:lpstr>
      <vt:lpstr>Rockwell</vt:lpstr>
      <vt:lpstr>Rockwell Condensed</vt:lpstr>
      <vt:lpstr>Rockwell Extra Bold</vt:lpstr>
      <vt:lpstr>Times New Roman</vt:lpstr>
      <vt:lpstr>Wingdings</vt:lpstr>
      <vt:lpstr>Wood Type</vt:lpstr>
      <vt:lpstr>Data Science with Python CS 498 (Special Topics in Computer Science)  Pandas Python and data analysis</vt:lpstr>
      <vt:lpstr>What Is Pandas?</vt:lpstr>
      <vt:lpstr>Pandas data structures</vt:lpstr>
      <vt:lpstr>Loading a .csv file into a pandas DataFrame</vt:lpstr>
      <vt:lpstr>Changing the name of the columns</vt:lpstr>
      <vt:lpstr>Print a sample of your dataframe</vt:lpstr>
      <vt:lpstr>Select specific columns of your dataframe</vt:lpstr>
      <vt:lpstr>You can retrieve by using the following syntax</vt:lpstr>
      <vt:lpstr>Filter for specific values in your dataframe</vt:lpstr>
      <vt:lpstr>Functions can be used after each other</vt:lpstr>
      <vt:lpstr>Data aggregation – in practice</vt:lpstr>
      <vt:lpstr>Pandas Data Aggregation: .count()  .sum()   .min()     .max()</vt:lpstr>
      <vt:lpstr>Pandas Data aggregation #5 and #6: .mean() and .median()</vt:lpstr>
      <vt:lpstr>Grouping in pandas</vt:lpstr>
      <vt:lpstr>Pandas .groupby</vt:lpstr>
      <vt:lpstr>Pandas Merge (a.k.a. “joining” dataframes)</vt:lpstr>
      <vt:lpstr>where are all the lions? </vt:lpstr>
      <vt:lpstr>SQL JOIN types and pandas merge types</vt:lpstr>
      <vt:lpstr>Try outer and left</vt:lpstr>
      <vt:lpstr>Sorting</vt:lpstr>
      <vt:lpstr>Pandas_Cheat_Sheet.pdf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Python</dc:title>
  <dc:creator>Abdullah, Malak</dc:creator>
  <cp:lastModifiedBy>Abdullah, Malak</cp:lastModifiedBy>
  <cp:revision>147</cp:revision>
  <cp:lastPrinted>2018-10-22T23:32:33Z</cp:lastPrinted>
  <dcterms:created xsi:type="dcterms:W3CDTF">2018-09-24T08:53:56Z</dcterms:created>
  <dcterms:modified xsi:type="dcterms:W3CDTF">2018-10-27T20:38:26Z</dcterms:modified>
</cp:coreProperties>
</file>